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9144000"/>
  <p:notesSz cx="6858000" cy="9144000"/>
  <p:embeddedFontLst>
    <p:embeddedFont>
      <p:font typeface="Arial Narrow"/>
      <p:regular r:id="rId58"/>
      <p:bold r:id="rId59"/>
      <p:italic r:id="rId60"/>
      <p:boldItalic r:id="rId61"/>
    </p:embeddedFont>
    <p:embeddedFont>
      <p:font typeface="Century Gothic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CenturyGothic-regular.fntdata"/><Relationship Id="rId61" Type="http://schemas.openxmlformats.org/officeDocument/2006/relationships/font" Target="fonts/ArialNarrow-boldItalic.fntdata"/><Relationship Id="rId20" Type="http://schemas.openxmlformats.org/officeDocument/2006/relationships/slide" Target="slides/slide16.xml"/><Relationship Id="rId64" Type="http://schemas.openxmlformats.org/officeDocument/2006/relationships/font" Target="fonts/CenturyGothic-italic.fntdata"/><Relationship Id="rId63" Type="http://schemas.openxmlformats.org/officeDocument/2006/relationships/font" Target="fonts/CenturyGothic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CenturyGothic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ArialNarrow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ArialNarrow-bold.fntdata"/><Relationship Id="rId14" Type="http://schemas.openxmlformats.org/officeDocument/2006/relationships/slide" Target="slides/slide10.xml"/><Relationship Id="rId58" Type="http://schemas.openxmlformats.org/officeDocument/2006/relationships/font" Target="fonts/ArialNarrow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fef300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5fef300aa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23.jpg"/><Relationship Id="rId5" Type="http://schemas.openxmlformats.org/officeDocument/2006/relationships/image" Target="../media/image3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Relationship Id="rId4" Type="http://schemas.openxmlformats.org/officeDocument/2006/relationships/image" Target="../media/image28.jpg"/><Relationship Id="rId5" Type="http://schemas.openxmlformats.org/officeDocument/2006/relationships/image" Target="../media/image3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Relationship Id="rId4" Type="http://schemas.openxmlformats.org/officeDocument/2006/relationships/image" Target="../media/image26.jpg"/><Relationship Id="rId5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685800" y="533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0" i="0" lang="en-US" sz="3200" u="none" cap="none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Land and Forests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371600" y="4343400"/>
            <a:ext cx="64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66FF66"/>
                </a:solidFill>
                <a:latin typeface="Arial"/>
                <a:ea typeface="Arial"/>
                <a:cs typeface="Arial"/>
                <a:sym typeface="Arial"/>
              </a:rPr>
              <a:t>Dr. V.S. Ramachandran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66FF66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66FF66"/>
                </a:solidFill>
                <a:latin typeface="Arial"/>
                <a:ea typeface="Arial"/>
                <a:cs typeface="Arial"/>
                <a:sym typeface="Arial"/>
              </a:rPr>
              <a:t>Centre for Environmental Studies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tatus of global forest cover.png"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71550"/>
            <a:ext cx="53467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1130distribution_region_full.jpg" id="158" name="Google Shape;1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2562225"/>
            <a:ext cx="561657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Status of 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Forest-cover-of-India_2007_estimate.jpg"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387" y="1066800"/>
            <a:ext cx="6983412" cy="48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India’s forest cover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457200" y="12954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in sequestration/trapping of CO</a:t>
            </a:r>
            <a:r>
              <a:rPr b="0" baseline="-2500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  <a:p>
            <a:pPr indent="-2286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baseline="-25000" i="0" sz="24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one ton of wood produced 1.8 tons of CO</a:t>
            </a:r>
            <a:r>
              <a:rPr b="0" baseline="-2500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removed &amp; 1.3 tons of O</a:t>
            </a:r>
            <a:r>
              <a:rPr b="0" baseline="-2500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released </a:t>
            </a:r>
            <a:endParaRPr/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FF99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66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Reducing the intensity of rainfall &amp; impact on soil</a:t>
            </a:r>
            <a:endParaRPr/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FF99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FF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Leaf litter &amp; other organic materials on forest floor </a:t>
            </a:r>
            <a:r>
              <a:rPr b="0" i="0" lang="en-US" sz="2800" u="non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slow down surface runoff &amp; </a:t>
            </a:r>
            <a:r>
              <a:rPr b="0" i="0" lang="en-US" sz="2800" u="none">
                <a:solidFill>
                  <a:srgbClr val="99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Provides nutrients &amp; soil carbon (humus) to the soil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457200" y="7318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Role of forest/vegetation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457200" y="7318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Role of forest/vegetation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533400" y="1447800"/>
            <a:ext cx="8077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FF33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99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Carbon-rich soil absorbs water like a sponge there by enhances retention &amp; storage of water</a:t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ground infiltration, better aquifer recharge, slow discharge to streams &amp; better flow of water in rivers throughout the year</a:t>
            </a:r>
            <a:endParaRPr/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99FF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Tropical rainforests produce about 30% of our planet's fresh water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population_india.jpg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5175"/>
            <a:ext cx="4673700" cy="31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876800" y="838200"/>
            <a:ext cx="419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Setting up of human establishments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66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AGRICULTURE_23604f.jpg"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581400"/>
            <a:ext cx="43800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685800" y="4191000"/>
            <a:ext cx="419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Conversion to agricultural lands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logging_RF.jpg"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52462"/>
            <a:ext cx="4495800" cy="3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81000" y="152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648200" y="838200"/>
            <a:ext cx="41910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Logging or cutting tree for timber needs</a:t>
            </a:r>
            <a:endParaRPr/>
          </a:p>
        </p:txBody>
      </p:sp>
      <p:pic>
        <p:nvPicPr>
          <p:cNvPr descr="D:\Documents and Settings\ces\My Documents\Downloads\fuel wood.jpg"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9287" y="3657600"/>
            <a:ext cx="46086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1905000" y="4267200"/>
            <a:ext cx="243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Firewood collection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forest-fire_04-PS.jpg"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0"/>
            <a:ext cx="4724400" cy="29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5105400" y="962025"/>
            <a:ext cx="3733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Fires in forest – human induced</a:t>
            </a:r>
            <a:endParaRPr/>
          </a:p>
        </p:txBody>
      </p:sp>
      <p:pic>
        <p:nvPicPr>
          <p:cNvPr descr="D:\Documents and Settings\ces\My Documents\Downloads\charcoal.jpg"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556000"/>
            <a:ext cx="4724400" cy="31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019300" y="4038600"/>
            <a:ext cx="232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Charcoal making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cattle_brent_stirton_getty_images_wwf_web_367247.jpg"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725" y="1882775"/>
            <a:ext cx="5807100" cy="20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3352800" y="106680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Cattle grazing in forest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Fifteen-Year-Old_Teak-Plantation-in-Panama.jpg"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7" y="3429000"/>
            <a:ext cx="453866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coffee plantation_1.jpg" id="217" name="Google Shape;2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806450"/>
            <a:ext cx="46482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81000" y="304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1600200" y="876300"/>
            <a:ext cx="2819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Establishment of cash crop plantation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4724400" y="5562600"/>
            <a:ext cx="2971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Establishment of timber plantation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Copy of pasture.jpg"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7562"/>
            <a:ext cx="4597400" cy="3449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pepper-county_1.jpg" id="226" name="Google Shape;22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276600"/>
            <a:ext cx="4648200" cy="3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800600" y="838200"/>
            <a:ext cx="304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Establishment of ranches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1905000" y="5715000"/>
            <a:ext cx="232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 homes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What is a forest?</a:t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1612900" y="990600"/>
            <a:ext cx="2806700" cy="5562600"/>
            <a:chOff x="0" y="0"/>
            <a:chExt cx="2147483647" cy="2147483647"/>
          </a:xfrm>
        </p:grpSpPr>
        <p:pic>
          <p:nvPicPr>
            <p:cNvPr descr="D:\Work Assignment\forest_definition_1.jpg"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15999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/>
            <p:nvPr/>
          </p:nvSpPr>
          <p:spPr>
            <a:xfrm>
              <a:off x="0" y="588351710"/>
              <a:ext cx="1982292610" cy="323593416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2595515" y="1088450667"/>
              <a:ext cx="1982292610" cy="529516511"/>
            </a:xfrm>
            <a:prstGeom prst="ellipse">
              <a:avLst/>
            </a:prstGeom>
            <a:noFill/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2595515" y="1766893858"/>
              <a:ext cx="1982292610" cy="380589788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4722812" y="990600"/>
            <a:ext cx="2897187" cy="5486400"/>
            <a:chOff x="0" y="0"/>
            <a:chExt cx="2147483647" cy="2147483647"/>
          </a:xfrm>
        </p:grpSpPr>
        <p:pic>
          <p:nvPicPr>
            <p:cNvPr descr="D:\Work Assignment\forest_definition_2.jpg" id="101" name="Google Shape;10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/>
            <p:nvPr/>
          </p:nvSpPr>
          <p:spPr>
            <a:xfrm>
              <a:off x="227103307" y="89478486"/>
              <a:ext cx="1920380260" cy="385876166"/>
            </a:xfrm>
            <a:prstGeom prst="ellipse">
              <a:avLst/>
            </a:prstGeom>
            <a:noFill/>
            <a:ln cap="flat" cmpd="sng" w="25400">
              <a:solidFill>
                <a:srgbClr val="FF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80035287" y="1043915672"/>
              <a:ext cx="1920380260" cy="447392448"/>
            </a:xfrm>
            <a:prstGeom prst="ellipse">
              <a:avLst/>
            </a:prstGeom>
            <a:noFill/>
            <a:ln cap="flat" cmpd="sng" w="25400">
              <a:solidFill>
                <a:srgbClr val="00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7103307" y="1791434063"/>
              <a:ext cx="1920380260" cy="328087771"/>
            </a:xfrm>
            <a:prstGeom prst="ellipse">
              <a:avLst/>
            </a:prstGeom>
            <a:noFill/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Between 2000 &amp; 2010 estimated deforestation was </a:t>
            </a: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 mi ha per year</a:t>
            </a:r>
            <a:endParaRPr/>
          </a:p>
          <a:p>
            <a:pPr indent="-279400" lvl="2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2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deforestation taking place in tropical countries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2010, forests covered about 31 % of world’s total land area – about 4.033 mi ha</a:t>
            </a:r>
            <a:endParaRPr/>
          </a:p>
          <a:p>
            <a:pPr indent="-241300" lvl="1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corresponds to an average of 0.6 ha per capita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</a:t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1218-share-of-tropical-forest-loss.jpg" id="240" name="Google Shape;2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87" y="1143000"/>
            <a:ext cx="7326312" cy="48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deforestation_sabah.jpg"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97180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04800" y="1143000"/>
            <a:ext cx="8610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48%: Subsistence farming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32%: Commercial agriculture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14%: Logging for timber &amp; soft wood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5%: Fuel wood &amp; Charcoal</a:t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838200" y="3276600"/>
            <a:ext cx="182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Century Gothic"/>
              <a:buNone/>
            </a:pPr>
            <a:r>
              <a:rPr b="0" i="0" lang="en-US" sz="20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UNFCC 2017</a:t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381000" y="4419600"/>
            <a:ext cx="2971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Century Gothic"/>
              <a:buNone/>
            </a:pPr>
            <a:r>
              <a:rPr b="0" i="0" lang="en-US" sz="2000" u="none">
                <a:solidFill>
                  <a:srgbClr val="FF6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Aerial view of deforestation taking place in Indonesia, where forest is getting replaced with oil palm plantation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457200" y="1219200"/>
            <a:ext cx="8229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Between 1990 &amp; 2010</a:t>
            </a:r>
            <a:endParaRPr/>
          </a:p>
          <a:p>
            <a:pPr indent="-209550" lvl="1" marL="74295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FF99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amount of forest land </a:t>
            </a:r>
            <a:r>
              <a:rPr b="0" i="0" lang="en-US" sz="2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designated primarily for the conservation of biological diversity </a:t>
            </a:r>
            <a:r>
              <a:rPr b="0" i="0" lang="en-US" sz="2800" u="none" cap="none" strike="noStrike">
                <a:solidFill>
                  <a:srgbClr val="00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increased by 35%</a:t>
            </a:r>
            <a:endParaRPr/>
          </a:p>
          <a:p>
            <a: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forests now 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account for 12% of the world’s forests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Status of forest</a:t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381000" y="11430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1" marL="468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Impact of deforestation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457200" y="1905000"/>
            <a:ext cx="83058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1" marL="468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Loss of biodiversity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CCFF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Reduced sequestration of atmospheric CO</a:t>
            </a:r>
            <a:r>
              <a:rPr b="0" baseline="-25000" i="0" lang="en-US" sz="2800" u="none" cap="none" strike="noStrik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Adverse soil erosion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99FF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Disruption of H</a:t>
            </a:r>
            <a:r>
              <a:rPr b="0" baseline="-25000" i="0" lang="en-US" sz="28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0" i="0" lang="en-US" sz="28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cycle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often deforested land degrade into wasteland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Flood &amp; drought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Enhances impact of climate change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457200" y="1371600"/>
            <a:ext cx="8305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Noto Sans Symbols"/>
              <a:buChar char="✓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degradation </a:t>
            </a:r>
            <a:r>
              <a:rPr b="0" i="0" lang="en-US" sz="2800" u="non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</a:t>
            </a: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reduction in capacity of the land to provide ecosystem goods &amp; services, &amp; assure its functions </a:t>
            </a:r>
            <a:r>
              <a:rPr b="0" i="0" lang="en-US" sz="2800" u="non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 a period of time 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9966"/>
              </a:buClr>
              <a:buSzPts val="2800"/>
              <a:buFont typeface="Noto Sans Symbols"/>
              <a:buChar char="✓"/>
            </a:pP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degradation affects </a:t>
            </a:r>
            <a:r>
              <a:rPr b="0" i="0" lang="en-US" sz="2800" u="non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large areas &amp; especially </a:t>
            </a: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people in dry land regions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Noto Sans Symbols"/>
              <a:buChar char="✓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2000 million ha of soil, equivalent to 15% of the Earth's land area have been degraded through human activities</a:t>
            </a:r>
            <a:endParaRPr/>
          </a:p>
          <a:p>
            <a:pPr indent="-512762" lvl="1" marL="512762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FF99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23862" lvl="1" marL="512762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oil degradation_causes and types_TYPES.jpeg"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52612"/>
            <a:ext cx="4724400" cy="3786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wind_erosion_BGR_big.jpg" id="275" name="Google Shape;2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4076700"/>
            <a:ext cx="41910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soil-erosion_Water.jpg" id="276" name="Google Shape;27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971550"/>
            <a:ext cx="4191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/>
        </p:nvSpPr>
        <p:spPr>
          <a:xfrm>
            <a:off x="533400" y="1371600"/>
            <a:ext cx="8153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Font typeface="Century Gothic"/>
              <a:buNone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 erosion is a major factor in land degradation &amp; has severe effects on soil functions - such as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Soil's ability to act as a buffer &amp; filter for pollutants</a:t>
            </a:r>
            <a:endParaRPr/>
          </a:p>
          <a:p>
            <a: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99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Its role in the hydrological &amp; nitrogen cycle</a:t>
            </a:r>
            <a:endParaRPr/>
          </a:p>
          <a:p>
            <a: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99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Its ability to provide habitat &amp; support biodiversity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8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76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oil degradation_causes and types_CAUSES.jpeg" id="288" name="Google Shape;2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385887"/>
            <a:ext cx="5637212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/>
        </p:nvSpPr>
        <p:spPr>
          <a:xfrm>
            <a:off x="533400" y="1447800"/>
            <a:ext cx="8077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Agricultural activity leading to land degradation: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Unsustainable agricultural land use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Poor soil &amp; water management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Frequent use of heavy machinery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Improper crop rotation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99FF"/>
              </a:buClr>
              <a:buFont typeface="Century Gothic"/>
              <a:buNone/>
            </a:pPr>
            <a:r>
              <a:rPr b="0" i="0" lang="en-US" sz="2800" u="non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disasters, including drought, floods &amp; landslides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What is a forest?</a:t>
            </a:r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>
            <a:off x="1219200" y="981075"/>
            <a:ext cx="6705600" cy="4886325"/>
            <a:chOff x="0" y="0"/>
            <a:chExt cx="2147483647" cy="2147483647"/>
          </a:xfrm>
        </p:grpSpPr>
        <p:pic>
          <p:nvPicPr>
            <p:cNvPr descr="D:\Work Assignment\forest_definition_India.jpg" id="112" name="Google Shape;11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5"/>
            <p:cNvSpPr/>
            <p:nvPr/>
          </p:nvSpPr>
          <p:spPr>
            <a:xfrm>
              <a:off x="22878211" y="1462353980"/>
              <a:ext cx="2101727479" cy="44721835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5"/>
          <p:cNvSpPr txBox="1"/>
          <p:nvPr/>
        </p:nvSpPr>
        <p:spPr>
          <a:xfrm>
            <a:off x="1516062" y="6107112"/>
            <a:ext cx="60277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Chakravarthy, A. 2016. Lost in definition. </a:t>
            </a:r>
            <a:r>
              <a:rPr b="0" i="1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Down to Earth</a:t>
            </a: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, 25 (6): 16-18.</a:t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457200" y="12954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24% of global land area has been affected by land degradation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F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area is </a:t>
            </a: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equivalent to the annual loss of about 1% of global land area</a:t>
            </a:r>
            <a:r>
              <a:rPr b="0" i="0" lang="en-US" sz="24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which </a:t>
            </a: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could produce 20 million tons of grain each year</a:t>
            </a:r>
            <a:endParaRPr/>
          </a:p>
          <a:p>
            <a:pPr indent="-2222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1%of global annual grain production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 Watch Institute, 2017.</a:t>
            </a:r>
            <a:endParaRPr/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/>
        </p:nvSpPr>
        <p:spPr>
          <a:xfrm>
            <a:off x="685800" y="1143000"/>
            <a:ext cx="7848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Areas undergoing degradation</a:t>
            </a:r>
            <a:endParaRPr/>
          </a:p>
          <a:p>
            <a:pPr indent="-279400" lvl="1" marL="8001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Cultivated land: 20%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Forest: 30%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 lands: 10%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estimated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 billion people, or ¼ of the world’s population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directly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that is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being degraded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FAO Newsroom. 2008</a:t>
            </a:r>
            <a:endParaRPr/>
          </a:p>
        </p:txBody>
      </p:sp>
      <p:sp>
        <p:nvSpPr>
          <p:cNvPr id="307" name="Google Shape;307;p43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/>
        </p:nvSpPr>
        <p:spPr>
          <a:xfrm>
            <a:off x="685800" y="11430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Areas undergoing degradation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Among the degrading land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22% is very arid to dry sub-humid areas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78% is in humid regions</a:t>
            </a:r>
            <a:endParaRPr/>
          </a:p>
          <a:p>
            <a:pPr indent="-1651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EC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CCE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Degradation is being driven mainly by poor land management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FAO Newsroom. 2008</a:t>
            </a: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loss of aerable land.png" id="319" name="Google Shape;3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437" y="1447800"/>
            <a:ext cx="5389562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21" name="Google Shape;321;p45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land degradation-extent &amp; severity.gif" id="326" name="Google Shape;326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66800"/>
            <a:ext cx="7412037" cy="536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oildega.jpg" id="333" name="Google Shape;333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085850"/>
            <a:ext cx="42005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soildegb.jpg" id="334" name="Google Shape;33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2457450"/>
            <a:ext cx="42005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soildegc.jpg" id="335" name="Google Shape;33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800" y="4514850"/>
            <a:ext cx="4200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alinised soil.jpg"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263650"/>
            <a:ext cx="4529137" cy="315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biodiversity loss.jpg" id="343" name="Google Shape;34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257300"/>
            <a:ext cx="4419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loss of fertility.jpg" id="344" name="Google Shape;34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4290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/>
          <p:nvPr/>
        </p:nvSpPr>
        <p:spPr>
          <a:xfrm>
            <a:off x="152400" y="4648200"/>
            <a:ext cx="419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66"/>
              </a:buClr>
              <a:buSzPts val="2400"/>
              <a:buFont typeface="Century Gothic"/>
              <a:buChar char="•"/>
            </a:pPr>
            <a:r>
              <a:rPr b="0" i="0" lang="en-US" sz="24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Loss of biodiversity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CFF"/>
              </a:buClr>
              <a:buSzPts val="2400"/>
              <a:buFont typeface="Century Gothic"/>
              <a:buChar char="•"/>
            </a:pPr>
            <a:r>
              <a:rPr b="0" i="0" lang="en-US" sz="2400" u="none">
                <a:solidFill>
                  <a:srgbClr val="FF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Salinization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CCFF"/>
              </a:buClr>
              <a:buSzPts val="2400"/>
              <a:buFont typeface="Century Gothic"/>
              <a:buChar char="•"/>
            </a:pPr>
            <a:r>
              <a:rPr b="0" i="0" lang="en-US" sz="2400" u="none">
                <a:solidFill>
                  <a:srgbClr val="99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Loss of fertility/productivity</a:t>
            </a:r>
            <a:endParaRPr/>
          </a:p>
        </p:txBody>
      </p:sp>
      <p:sp>
        <p:nvSpPr>
          <p:cNvPr id="346" name="Google Shape;346;p48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FFCC00"/>
                </a:solidFill>
                <a:latin typeface="Arial Narrow"/>
                <a:ea typeface="Arial Narrow"/>
                <a:cs typeface="Arial Narrow"/>
                <a:sym typeface="Arial Narrow"/>
              </a:rPr>
              <a:t>: IMPACTS!!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respiratory diseases.jpg" id="351" name="Google Shape;3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09675"/>
            <a:ext cx="3713162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waterborne diseases.jpg" id="352" name="Google Shape;35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1143000"/>
            <a:ext cx="3048000" cy="30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49"/>
          <p:cNvGrpSpPr/>
          <p:nvPr/>
        </p:nvGrpSpPr>
        <p:grpSpPr>
          <a:xfrm>
            <a:off x="2974848" y="3810000"/>
            <a:ext cx="3048000" cy="2974848"/>
            <a:chOff x="0" y="0"/>
            <a:chExt cx="2147483647" cy="2147483647"/>
          </a:xfrm>
        </p:grpSpPr>
        <p:sp>
          <p:nvSpPr>
            <p:cNvPr id="354" name="Google Shape;354;p49"/>
            <p:cNvSpPr txBox="1"/>
            <p:nvPr/>
          </p:nvSpPr>
          <p:spPr>
            <a:xfrm>
              <a:off x="0" y="0"/>
              <a:ext cx="2147483647" cy="2147483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Documents and Settings\ces\My Documents\Downloads\food borne disease.gif" id="355" name="Google Shape;355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71879" y="49889983"/>
              <a:ext cx="2052922413" cy="2032224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9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FFCC00"/>
                </a:solidFill>
                <a:latin typeface="Arial Narrow"/>
                <a:ea typeface="Arial Narrow"/>
                <a:cs typeface="Arial Narrow"/>
                <a:sym typeface="Arial Narrow"/>
              </a:rPr>
              <a:t> : IMPACTS!!</a:t>
            </a:r>
            <a:endParaRPr/>
          </a:p>
        </p:txBody>
      </p:sp>
      <p:sp>
        <p:nvSpPr>
          <p:cNvPr id="357" name="Google Shape;357;p49"/>
          <p:cNvSpPr txBox="1"/>
          <p:nvPr/>
        </p:nvSpPr>
        <p:spPr>
          <a:xfrm>
            <a:off x="88900" y="4267200"/>
            <a:ext cx="303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Airborne diseases</a:t>
            </a:r>
            <a:endParaRPr/>
          </a:p>
        </p:txBody>
      </p:sp>
      <p:sp>
        <p:nvSpPr>
          <p:cNvPr id="358" name="Google Shape;358;p49"/>
          <p:cNvSpPr txBox="1"/>
          <p:nvPr/>
        </p:nvSpPr>
        <p:spPr>
          <a:xfrm>
            <a:off x="6084887" y="4267200"/>
            <a:ext cx="30591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Waterborne diseases</a:t>
            </a:r>
            <a:endParaRPr/>
          </a:p>
        </p:txBody>
      </p:sp>
      <p:sp>
        <p:nvSpPr>
          <p:cNvPr id="359" name="Google Shape;359;p49"/>
          <p:cNvSpPr txBox="1"/>
          <p:nvPr/>
        </p:nvSpPr>
        <p:spPr>
          <a:xfrm>
            <a:off x="5943600" y="6019800"/>
            <a:ext cx="303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Foodborne diseases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infectious diseases.gif" id="364" name="Google Shape;3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75" y="1195387"/>
            <a:ext cx="4683125" cy="3071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human migration.jpg" id="365" name="Google Shape;36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6775" y="3505200"/>
            <a:ext cx="44672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FFCC00"/>
                </a:solidFill>
                <a:latin typeface="Arial Narrow"/>
                <a:ea typeface="Arial Narrow"/>
                <a:cs typeface="Arial Narrow"/>
                <a:sym typeface="Arial Narrow"/>
              </a:rPr>
              <a:t> : IMPACTS!!</a:t>
            </a:r>
            <a:endParaRPr/>
          </a:p>
        </p:txBody>
      </p:sp>
      <p:sp>
        <p:nvSpPr>
          <p:cNvPr id="367" name="Google Shape;367;p50"/>
          <p:cNvSpPr txBox="1"/>
          <p:nvPr/>
        </p:nvSpPr>
        <p:spPr>
          <a:xfrm>
            <a:off x="4935537" y="1371600"/>
            <a:ext cx="3949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Spread of communicable diseases</a:t>
            </a:r>
            <a:endParaRPr/>
          </a:p>
        </p:txBody>
      </p:sp>
      <p:sp>
        <p:nvSpPr>
          <p:cNvPr id="368" name="Google Shape;368;p50"/>
          <p:cNvSpPr txBox="1"/>
          <p:nvPr/>
        </p:nvSpPr>
        <p:spPr>
          <a:xfrm>
            <a:off x="560387" y="6019800"/>
            <a:ext cx="394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Forced migration of people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4300"/>
            <a:ext cx="9001125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/>
        </p:nvSpPr>
        <p:spPr>
          <a:xfrm>
            <a:off x="152400" y="2990850"/>
            <a:ext cx="2895600" cy="234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Serious land degradation in Nauru after the depletion of the phosphate cover through mining</a:t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381000" y="304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00B050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: IMPACTS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forest-cover-climactic-domain300.jp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1752600"/>
            <a:ext cx="35528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tropical-forest-cover300.jpg"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762125"/>
            <a:ext cx="3560762" cy="391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idx="1" type="body"/>
          </p:nvPr>
        </p:nvSpPr>
        <p:spPr>
          <a:xfrm>
            <a:off x="5181600" y="1295400"/>
            <a:ext cx="3810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degradation in arid, semi-arid (</a:t>
            </a: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annual rainfall less than 600 mm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&amp; sub-humid areas is called </a:t>
            </a:r>
            <a:r>
              <a:rPr b="0" i="0" lang="en-US" sz="3200" u="non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desertification</a:t>
            </a:r>
            <a:endParaRPr/>
          </a:p>
        </p:txBody>
      </p:sp>
      <p:pic>
        <p:nvPicPr>
          <p:cNvPr descr="D:\Documents and Settings\ces\My Documents\Downloads\deforestation-project-in-mali-4-728.jpg" id="381" name="Google Shape;3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" y="1362075"/>
            <a:ext cx="509270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Desertification</a:t>
            </a:r>
            <a:endParaRPr/>
          </a:p>
        </p:txBody>
      </p:sp>
      <p:sp>
        <p:nvSpPr>
          <p:cNvPr id="383" name="Google Shape;383;p52"/>
          <p:cNvSpPr txBox="1"/>
          <p:nvPr/>
        </p:nvSpPr>
        <p:spPr>
          <a:xfrm>
            <a:off x="457200" y="5257800"/>
            <a:ext cx="8305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land </a:t>
            </a: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degradation happens in the world’s drylands</a:t>
            </a:r>
            <a:r>
              <a:rPr b="0" i="0" lang="en-US" sz="28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it often creates </a:t>
            </a: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desert-like conditions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desertification_causes.jpg"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87" y="762000"/>
            <a:ext cx="7364412" cy="552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idx="1" type="body"/>
          </p:nvPr>
        </p:nvSpPr>
        <p:spPr>
          <a:xfrm>
            <a:off x="457200" y="11430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Cultivation on marginal lands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Font typeface="Arial"/>
              <a:buNone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Marginal Land</a:t>
            </a:r>
            <a:endParaRPr b="0" i="0" sz="28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635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Arid and generally unhospitable land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6B9B8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E6B9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often has poor soil or other undesirable characteristics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7DEE8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B7DE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Thus has high risk of crop failure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FF99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usually has little or no potential for profit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C66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land is often located at the edge of deserts or other desolate areas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16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more: Marginal Land Definition | Investopedia http://www.investopedia.com/terms/m/marginal-land.asp#ixzz4O4mu1QJi</a:t>
            </a:r>
            <a:endParaRPr/>
          </a:p>
        </p:txBody>
      </p:sp>
      <p:sp>
        <p:nvSpPr>
          <p:cNvPr id="394" name="Google Shape;394;p54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Causes of desertification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desertification_Effects.jpg" id="399" name="Google Shape;3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37" y="914400"/>
            <a:ext cx="7408862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381000" y="1189037"/>
            <a:ext cx="8382000" cy="536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Courier New"/>
              <a:buChar char="o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Reduction in ability of land to support life, affecting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wild species,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domestic animals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agricultural crops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b="0" i="0" sz="1000" u="none">
              <a:solidFill>
                <a:srgbClr val="99FF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FF99"/>
              </a:buClr>
              <a:buSzPts val="2800"/>
              <a:buFont typeface="Courier New"/>
              <a:buChar char="o"/>
            </a:pP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Reduction in plant cover leading to accelerated soil erosion by wind &amp; water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South Africa losing approximately 300-400 million tonnes of topsoil every year</a:t>
            </a:r>
            <a:endParaRPr/>
          </a:p>
        </p:txBody>
      </p:sp>
      <p:sp>
        <p:nvSpPr>
          <p:cNvPr id="405" name="Google Shape;405;p56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Effects of desertification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381000" y="1189037"/>
            <a:ext cx="8382000" cy="536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ourier New"/>
              <a:buChar char="o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vegetation cover and soil layer are reduced,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rain drop impact &amp; run-off increases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percolation decreases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57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Effects of desertification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685800" y="1371600"/>
            <a:ext cx="7772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1/3</a:t>
            </a:r>
            <a:r>
              <a:rPr b="0" baseline="3000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</a:t>
            </a: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world's land surface 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arid or semi-arid. 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warming 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 </a:t>
            </a: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area of </a:t>
            </a: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 climates by 17% 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next century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Worldwide, </a:t>
            </a: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desertification is making 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approximately </a:t>
            </a: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 mi ha useless 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cultivation </a:t>
            </a: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 year</a:t>
            </a:r>
            <a:endParaRPr/>
          </a:p>
        </p:txBody>
      </p:sp>
      <p:sp>
        <p:nvSpPr>
          <p:cNvPr id="417" name="Google Shape;417;p58"/>
          <p:cNvSpPr txBox="1"/>
          <p:nvPr/>
        </p:nvSpPr>
        <p:spPr>
          <a:xfrm>
            <a:off x="685800" y="609600"/>
            <a:ext cx="6553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widespread is desertification?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idx="1" type="body"/>
          </p:nvPr>
        </p:nvSpPr>
        <p:spPr>
          <a:xfrm>
            <a:off x="457200" y="1265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½ of southern Africa is semi-arid &amp; thus at risk of desertification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areas which are known to have deteriorated this century are mainly on the edges of the southern Kalahari 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59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Areas prone to desertification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grazing pressure by reducing number of animals thus allowing plants to regrow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Protecting the vegetative cover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that protect top soil from wind &amp; water erosion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AC09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Integrating land &amp; water management to protect soils from degradation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desertification be halted or prevented?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Turning to alternative livelihoods like greenhouse agriculture &amp; tourism-related activities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economic opportunities in dry land urban centers &amp; in areas outside of drylands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D996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61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desertification be halted or prevented?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609600" y="1219200"/>
            <a:ext cx="8077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Tropical Forests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Seen as a belt around the globe up to 23</a:t>
            </a:r>
            <a:r>
              <a:rPr b="0" baseline="3000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either side of the equator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They grow in areas receiving annual rainfall &gt;2000 mm or above &amp; with a short dry period (4-5 months)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Trees reach a height of 45-50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457200" y="129540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Preventing soil erosion by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 fences, stone fences, terracing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soil conditions favourable for plant growth by enriching with organic matter – mulching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Mulch (a layer of straw, leaves or sawdust covering the soil) </a:t>
            </a:r>
            <a:r>
              <a:rPr b="0" i="0" lang="en-US" sz="2400" u="none" cap="none" strike="noStrike">
                <a:solidFill>
                  <a:srgbClr val="99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reduces evaporation, suppresses weed growth, enriches soil as it rots, and prevents runoff &amp; hence erosion </a:t>
            </a:r>
            <a:endParaRPr/>
          </a:p>
        </p:txBody>
      </p:sp>
      <p:sp>
        <p:nvSpPr>
          <p:cNvPr id="441" name="Google Shape;441;p62"/>
          <p:cNvSpPr txBox="1"/>
          <p:nvPr/>
        </p:nvSpPr>
        <p:spPr>
          <a:xfrm>
            <a:off x="381000" y="6096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we restore or rehabilitate the ecosystem?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457200" y="1219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green wall/tree wall </a:t>
            </a:r>
            <a:endParaRPr/>
          </a:p>
          <a:p>
            <a:pPr indent="-2222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AC0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AC09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Planting trees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AC09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Establishing seed banks - Reseeding in badly degraded areas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AC09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Reintroducing native species of the area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AC0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63"/>
          <p:cNvSpPr txBox="1"/>
          <p:nvPr/>
        </p:nvSpPr>
        <p:spPr>
          <a:xfrm>
            <a:off x="381000" y="6096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we restore or rehabilitate the ecosystem?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457200" y="13716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Noto Sans Symbols"/>
              <a:buChar char="▪"/>
            </a:pP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Watershed management</a:t>
            </a:r>
            <a:endParaRPr/>
          </a:p>
          <a:p>
            <a:pPr indent="-238125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FAC0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AC090"/>
              </a:buClr>
              <a:buSzPts val="1800"/>
              <a:buFont typeface="Noto Sans Symbols"/>
              <a:buChar char="➢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Percolation tanks, contour bunding, check dams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AC090"/>
              </a:buClr>
              <a:buSzPts val="1800"/>
              <a:buFont typeface="Noto Sans Symbols"/>
              <a:buChar char="➢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 harvesting using locally available/adapted techniques &amp; storage</a:t>
            </a:r>
            <a:endParaRPr/>
          </a:p>
          <a:p>
            <a:pPr indent="-219075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Noto Sans Symbols"/>
              <a:buChar char="▪"/>
            </a:pPr>
            <a:r>
              <a:rPr b="0" i="0" lang="en-US" sz="2800" u="none">
                <a:solidFill>
                  <a:srgbClr val="00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Cooking Fuel: Planting trees for firewood</a:t>
            </a:r>
            <a:endParaRPr/>
          </a:p>
        </p:txBody>
      </p:sp>
      <p:sp>
        <p:nvSpPr>
          <p:cNvPr id="453" name="Google Shape;453;p64"/>
          <p:cNvSpPr txBox="1"/>
          <p:nvPr/>
        </p:nvSpPr>
        <p:spPr>
          <a:xfrm>
            <a:off x="381000" y="6096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we restore or rehabilitate the ecosystem?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_ramachandran\Downloads\Namaste-Logo2-890x420.png" id="458" name="Google Shape;4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475" y="2789237"/>
            <a:ext cx="4556125" cy="21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609600" y="1219200"/>
            <a:ext cx="8077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Sub-tropical Forest</a:t>
            </a:r>
            <a:endParaRPr b="0" i="0" sz="2800" u="none" cap="none" strike="noStrike">
              <a:solidFill>
                <a:srgbClr val="FF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b="0" i="0" sz="10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Seen from 23</a:t>
            </a:r>
            <a:r>
              <a:rPr b="0" baseline="3000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45</a:t>
            </a:r>
            <a:r>
              <a:rPr b="0" baseline="3000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either side of the equator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Winters are relatively warm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Frost or snow is rare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09600" y="1219200"/>
            <a:ext cx="8001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Temperate Forest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seen from 45</a:t>
            </a:r>
            <a:r>
              <a:rPr b="0" baseline="3000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66</a:t>
            </a:r>
            <a:r>
              <a:rPr b="0" baseline="3000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either side of the equator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Region experiences four season, with a well-defined winter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contains broad leaved evergreens, deciduous &amp; coniferous plants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09600" y="1219200"/>
            <a:ext cx="8153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Boreal forests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Forested areas within the boreal zone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Made up of cold-hardy trees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66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of them coniferous (such as pine, spruce, larch &amp; fir) 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66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deciduous (such as poplar &amp; birch).</a:t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609600" y="12192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Boreal forests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 </a:t>
            </a:r>
            <a:r>
              <a:rPr b="1" i="1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boreal zone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is the broad circumpolar vegetation zone of the high northern latitudes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indent="-222250" lvl="1" marL="7429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Boreal zone is more than just forest</a:t>
            </a:r>
            <a:endParaRPr/>
          </a:p>
          <a:p>
            <a:pPr indent="-196850" lvl="1" marL="742950" marR="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contains lakes, rivers &amp; wetlands, as well as naturally treeless terrain such as alpine areas, heathlands in regions where the climate is influenced by the ocean, &amp; grasslands in drier areas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